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charts/chart1.xml" ContentType="application/vnd.openxmlformats-officedocument.drawingml.chart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100" b="0" i="0" u="none" strike="noStrike">
                <a:solidFill>
                  <a:srgbClr val="595959"/>
                </a:solidFill>
                <a:latin typeface="+mn-lt"/>
              </a:defRPr>
            </a:pPr>
            <a:r>
              <a:rPr sz="1100" b="0" i="0" u="none" strike="noStrike">
                <a:solidFill>
                  <a:srgbClr val="595959"/>
                </a:solidFill>
                <a:latin typeface="+mn-lt"/>
              </a:rPr>
              <a:t>Valeurs fictives : remplace-les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Chiffre d’affaires</c:v>
                </c:pt>
              </c:strCache>
            </c:strRef>
          </c:tx>
          <c:spPr>
            <a:solidFill>
              <a:srgbClr val="2F6B57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Année 1</c:v>
                  </c:pt>
                  <c:pt idx="1">
                    <c:v>Année 2</c:v>
                  </c:pt>
                  <c:pt idx="2">
                    <c:v>Année 3</c:v>
                  </c:pt>
                </c:lvl>
              </c:multiLvlStrCache>
            </c:multiLvl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36000</c:v>
                </c:pt>
                <c:pt idx="1">
                  <c:v>54600</c:v>
                </c:pt>
                <c:pt idx="2">
                  <c:v>77000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Résultat</c:v>
                </c:pt>
              </c:strCache>
            </c:strRef>
          </c:tx>
          <c:spPr>
            <a:solidFill>
              <a:srgbClr val="C08A3E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Année 1</c:v>
                  </c:pt>
                  <c:pt idx="1">
                    <c:v>Année 2</c:v>
                  </c:pt>
                  <c:pt idx="2">
                    <c:v>Année 3</c:v>
                  </c:pt>
                </c:lvl>
              </c:multiLvlStrCache>
            </c:multiLvl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10000</c:v>
                </c:pt>
                <c:pt idx="1">
                  <c:v>18000</c:v>
                </c:pt>
                <c:pt idx="2">
                  <c:v>29000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95959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D9D9D9"/>
              </a:solidFill>
              <a:prstDash val="solid"/>
              <a:round/>
            </a:ln>
          </c:spPr>
        </c:majorGridlines>
        <c:numFmt formatCode="#,##0 €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95959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100">
              <a:latin typeface="+mn-lt"/>
              <a:cs typeface="+mn-lt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Diapositive 1 — 15 secondes. Dis qui tu es et ce que tu fais en une phrase, puis enchaîne directement sur le problème. Modèle offert par Le Lab Entrepreneur (www.lelabentrepreneur.com). Formats conseillés par Bpifrance Création : 5 minutes et pas plus de 7 diapositives pour un pitch court ; 15 à 20 minutes pour un comité de prêt d’honneur ou un rendez-vous bancaire, où les 10 diapositives trouvent leur place.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Diapositive 2 — 1 minute. Raconte un cas réel tiré de tes entretiens : qui, quel problème, ce que ça lui coûte. Ne parle pas encore de ta solution.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Diapositive 3 — 1 minute 30. Décris l’offre simplement, puis montre-la. Termine par le bénéfice principal, mesurable si possible.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Diapositive 4 — 1 minute. Un ou deux chiffres, pas plus, chacun avec sa source (INSEE, Annuaire des entreprises, ton questionnaire). Dis combien de clients tu vises la première année.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Diapositive 5 — 1 minute. C’est la diapositive la plus convaincante : des faits plutôt que des intentions. Une personne qui a déjà payé vaut plus que dix qui trouvent l’idée bonne.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Diapositive 6 — 1 minute. Montre que tu connais le marché. Un seul angle de différence, que le client perçoit tout de suite. Évite d’attaquer les concurrents de front.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Diapositive 7 — 1 minute. Le prix, le mode de paiement, et ce qu’il reste sur chaque vente une fois les coûts directs payés.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Diapositive 8 — 1 minute 30. Repris de ton plan marketing. Pour chaque action : quand, combien elle coûte, combien de clients tu en attends.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Diapositive 9 — 2 minutes. Chiffre d’affaires, résultat, et le moment où tu atteins ton seuil de rentabilité. Les valeurs du graphique sont fictives : remplace-les avant de présenter.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Diapositive 10 — 1 minute 30. Termine par une demande précise : un montant, un usage, une échéance. Puis laisse la place aux questions.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uverture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46634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accent4"/>
                </a:solidFill>
              </a:rPr>
              <a:t>Modèle gratuit · www.lelabentrepreneur.com</a:t>
            </a:r>
            <a:endParaRPr lang="en-US" sz="10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u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143000" y="320040"/>
            <a:ext cx="7543800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8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endParaRPr lang="en-US" sz="28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1143000" y="914400"/>
            <a:ext cx="7543800" cy="4114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100" i="1" dirty="0">
                <a:solidFill>
                  <a:schemeClr val="accent6"/>
                </a:solidFill>
              </a:defRPr>
            </a:lvl1pPr>
          </a:lstStyle>
          <a:p>
            <a:pPr algn="l" indent="0" marL="0">
              <a:buNone/>
            </a:pPr>
            <a:endParaRPr lang="en-US" sz="1100" dirty="0"/>
          </a:p>
        </p:txBody>
      </p:sp>
      <p:sp>
        <p:nvSpPr>
          <p:cNvPr id="4" name="Text 0"/>
          <p:cNvSpPr txBox="1"/>
          <p:nvPr/>
        </p:nvSpPr>
        <p:spPr>
          <a:xfrm>
            <a:off x="457200" y="4754880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accent6"/>
                </a:solidFill>
              </a:rPr>
              <a:t>www.lelabentrepreneur.com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0916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0916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1280160"/>
            <a:ext cx="7863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[Nom du projet]</a:t>
            </a:r>
            <a:endParaRPr lang="en-US" sz="40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224028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chemeClr val="accent4"/>
                </a:solidFill>
              </a:rPr>
              <a:t>[Ce que tu fais, pour qui, en une phrase]</a:t>
            </a:r>
            <a:endParaRPr lang="en-US" sz="18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3291840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[Ton nom] · [ville] · [date] · [e-mail]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uméro"/>
          <p:cNvSpPr/>
          <p:nvPr/>
        </p:nvSpPr>
        <p:spPr>
          <a:xfrm>
            <a:off x="457200" y="384048"/>
            <a:ext cx="502920" cy="5029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8404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2</a:t>
            </a:r>
            <a:endParaRPr lang="en-US" sz="16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1143000" y="320040"/>
            <a:ext cx="7543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Le problème</a:t>
            </a:r>
            <a:endParaRPr lang="en-US" sz="2800" dirty="0"/>
          </a:p>
        </p:txBody>
      </p:sp>
      <p:sp>
        <p:nvSpPr>
          <p:cNvPr id="5" name="Text 0"/>
          <p:cNvSpPr/>
          <p:nvPr>
            <p:ph idx="101" type="body" hasCustomPrompt="1"/>
          </p:nvPr>
        </p:nvSpPr>
        <p:spPr>
          <a:xfrm>
            <a:off x="1143000" y="914400"/>
            <a:ext cx="7543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i="1" dirty="0">
                <a:solidFill>
                  <a:schemeClr val="accent6"/>
                </a:solidFill>
              </a:rPr>
              <a:t>Ce que vit ton client aujourd’hui, avec ses mots. Une histoire vraie vaut mieux qu’une statistique.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143000" y="1600200"/>
            <a:ext cx="75438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i="1" dirty="0">
                <a:solidFill>
                  <a:schemeClr val="tx2"/>
                </a:solidFill>
              </a:rPr>
              <a:t>« [Phrase exacte d’un client interrogé] »</a:t>
            </a:r>
            <a:endParaRPr lang="en-US" sz="2200" dirty="0"/>
          </a:p>
        </p:txBody>
      </p:sp>
      <p:sp>
        <p:nvSpPr>
          <p:cNvPr id="8" name="Carte solution actuelle"/>
          <p:cNvSpPr/>
          <p:nvPr/>
        </p:nvSpPr>
        <p:spPr>
          <a:xfrm>
            <a:off x="1143000" y="2834640"/>
            <a:ext cx="3611880" cy="1600200"/>
          </a:xfrm>
          <a:prstGeom prst="roundRect">
            <a:avLst>
              <a:gd name="adj" fmla="val 457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1325880" y="2971800"/>
            <a:ext cx="324612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2"/>
                </a:solidFill>
              </a:rPr>
              <a:t>Ce qu’il fait aujourd’hui</a:t>
            </a:r>
            <a:endParaRPr lang="en-US" sz="14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accent1"/>
                </a:solidFill>
              </a:rPr>
              <a:t>[sa solution actuelle]</a:t>
            </a:r>
            <a:endParaRPr lang="en-US" sz="1400" dirty="0"/>
          </a:p>
        </p:txBody>
      </p:sp>
      <p:sp>
        <p:nvSpPr>
          <p:cNvPr id="10" name="Carte coût"/>
          <p:cNvSpPr/>
          <p:nvPr/>
        </p:nvSpPr>
        <p:spPr>
          <a:xfrm>
            <a:off x="5074920" y="2834640"/>
            <a:ext cx="3611880" cy="1600200"/>
          </a:xfrm>
          <a:prstGeom prst="roundRect">
            <a:avLst>
              <a:gd name="adj" fmla="val 457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5257800" y="2971800"/>
            <a:ext cx="324612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2"/>
                </a:solidFill>
              </a:rPr>
              <a:t>Ce que ça lui coûte</a:t>
            </a:r>
            <a:endParaRPr lang="en-US" sz="14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accent1"/>
                </a:solidFill>
              </a:rPr>
              <a:t>[en argent, en temps, en risque]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0916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uméro"/>
          <p:cNvSpPr/>
          <p:nvPr/>
        </p:nvSpPr>
        <p:spPr>
          <a:xfrm>
            <a:off x="457200" y="384048"/>
            <a:ext cx="502920" cy="5029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8404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3</a:t>
            </a:r>
            <a:endParaRPr lang="en-US" sz="16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1143000" y="320040"/>
            <a:ext cx="7543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Ta solution</a:t>
            </a:r>
            <a:endParaRPr lang="en-US" sz="2800" dirty="0"/>
          </a:p>
        </p:txBody>
      </p:sp>
      <p:sp>
        <p:nvSpPr>
          <p:cNvPr id="5" name="Text 0"/>
          <p:cNvSpPr/>
          <p:nvPr>
            <p:ph idx="101" type="body" hasCustomPrompt="1"/>
          </p:nvPr>
        </p:nvSpPr>
        <p:spPr>
          <a:xfrm>
            <a:off x="1143000" y="914400"/>
            <a:ext cx="7543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i="1" dirty="0">
                <a:solidFill>
                  <a:schemeClr val="accent6"/>
                </a:solidFill>
              </a:rPr>
              <a:t>Ce que tu proposes, et en quoi c’est mieux pour ce client. Montre-la si tu peux : photo, capture, objet.</a:t>
            </a:r>
            <a:endParaRPr lang="en-US" sz="1100" dirty="0"/>
          </a:p>
        </p:txBody>
      </p:sp>
      <p:sp>
        <p:nvSpPr>
          <p:cNvPr id="7" name="Emplacement visuel"/>
          <p:cNvSpPr/>
          <p:nvPr/>
        </p:nvSpPr>
        <p:spPr>
          <a:xfrm>
            <a:off x="1143000" y="1508760"/>
            <a:ext cx="3657600" cy="2926080"/>
          </a:xfrm>
          <a:prstGeom prst="roundRect">
            <a:avLst>
              <a:gd name="adj" fmla="val 2500"/>
            </a:avLst>
          </a:prstGeom>
          <a:solidFill>
            <a:schemeClr val="bg2"/>
          </a:solidFill>
          <a:ln w="12700">
            <a:solidFill>
              <a:schemeClr val="accent5"/>
            </a:solidFill>
            <a:prstDash val="dash"/>
          </a:ln>
        </p:spPr>
      </p:sp>
      <p:sp>
        <p:nvSpPr>
          <p:cNvPr id="8" name="Text 5"/>
          <p:cNvSpPr txBox="1"/>
          <p:nvPr/>
        </p:nvSpPr>
        <p:spPr>
          <a:xfrm>
            <a:off x="1325880" y="2651760"/>
            <a:ext cx="3291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accent6"/>
                </a:solidFill>
              </a:rPr>
              <a:t>[Photo, capture ou schéma de ton offre]</a:t>
            </a:r>
            <a:endParaRPr lang="en-US" sz="1400" dirty="0"/>
          </a:p>
        </p:txBody>
      </p:sp>
      <p:sp>
        <p:nvSpPr>
          <p:cNvPr id="9" name="Carte offre"/>
          <p:cNvSpPr/>
          <p:nvPr/>
        </p:nvSpPr>
        <p:spPr>
          <a:xfrm>
            <a:off x="5074920" y="1508760"/>
            <a:ext cx="3611880" cy="1371600"/>
          </a:xfrm>
          <a:prstGeom prst="roundRect">
            <a:avLst>
              <a:gd name="adj" fmla="val 533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5257800" y="1645920"/>
            <a:ext cx="32461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2"/>
                </a:solidFill>
              </a:rPr>
              <a:t>Ce que tu proposes</a:t>
            </a:r>
            <a:endParaRPr lang="en-US" sz="14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accent1"/>
                </a:solidFill>
              </a:rPr>
              <a:t>[l’offre en une phrase]</a:t>
            </a:r>
            <a:endParaRPr lang="en-US" sz="1400" dirty="0"/>
          </a:p>
        </p:txBody>
      </p:sp>
      <p:sp>
        <p:nvSpPr>
          <p:cNvPr id="11" name="Carte bénéfice"/>
          <p:cNvSpPr/>
          <p:nvPr/>
        </p:nvSpPr>
        <p:spPr>
          <a:xfrm>
            <a:off x="5074920" y="3063240"/>
            <a:ext cx="3611880" cy="1371600"/>
          </a:xfrm>
          <a:prstGeom prst="roundRect">
            <a:avLst>
              <a:gd name="adj" fmla="val 533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5257800" y="3200400"/>
            <a:ext cx="32461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2"/>
                </a:solidFill>
              </a:rPr>
              <a:t>Le bénéfice principal</a:t>
            </a:r>
            <a:endParaRPr lang="en-US" sz="14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accent1"/>
                </a:solidFill>
              </a:rPr>
              <a:t>[ce que le client gagne]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0916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uméro"/>
          <p:cNvSpPr/>
          <p:nvPr/>
        </p:nvSpPr>
        <p:spPr>
          <a:xfrm>
            <a:off x="457200" y="384048"/>
            <a:ext cx="502920" cy="5029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8404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4</a:t>
            </a:r>
            <a:endParaRPr lang="en-US" sz="16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1143000" y="320040"/>
            <a:ext cx="7543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Le marché</a:t>
            </a:r>
            <a:endParaRPr lang="en-US" sz="2800" dirty="0"/>
          </a:p>
        </p:txBody>
      </p:sp>
      <p:sp>
        <p:nvSpPr>
          <p:cNvPr id="5" name="Text 0"/>
          <p:cNvSpPr/>
          <p:nvPr>
            <p:ph idx="101" type="body" hasCustomPrompt="1"/>
          </p:nvPr>
        </p:nvSpPr>
        <p:spPr>
          <a:xfrm>
            <a:off x="1143000" y="914400"/>
            <a:ext cx="7543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i="1" dirty="0">
                <a:solidFill>
                  <a:schemeClr val="accent6"/>
                </a:solidFill>
              </a:rPr>
              <a:t>La taille de ta cible sur ta zone, avec la source et l’année de chaque chiffre.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143000" y="1691640"/>
            <a:ext cx="23774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1"/>
                </a:solidFill>
              </a:rPr>
              <a:t>[nombre]</a:t>
            </a:r>
            <a:endParaRPr lang="en-US" sz="4000" dirty="0"/>
          </a:p>
        </p:txBody>
      </p:sp>
      <p:sp>
        <p:nvSpPr>
          <p:cNvPr id="8" name="Text 5"/>
          <p:cNvSpPr txBox="1"/>
          <p:nvPr/>
        </p:nvSpPr>
        <p:spPr>
          <a:xfrm>
            <a:off x="1143000" y="2651760"/>
            <a:ext cx="2377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clients possibles sur [ta zone]</a:t>
            </a:r>
            <a:endParaRPr lang="en-US" sz="1400" dirty="0"/>
          </a:p>
        </p:txBody>
      </p:sp>
      <p:sp>
        <p:nvSpPr>
          <p:cNvPr id="9" name="Text 6"/>
          <p:cNvSpPr txBox="1"/>
          <p:nvPr/>
        </p:nvSpPr>
        <p:spPr>
          <a:xfrm>
            <a:off x="1143000" y="3429000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accent6"/>
                </a:solidFill>
              </a:rPr>
              <a:t>(source, année)</a:t>
            </a:r>
            <a:endParaRPr lang="en-US" sz="1000" dirty="0"/>
          </a:p>
        </p:txBody>
      </p:sp>
      <p:sp>
        <p:nvSpPr>
          <p:cNvPr id="10" name="Text 7"/>
          <p:cNvSpPr txBox="1"/>
          <p:nvPr/>
        </p:nvSpPr>
        <p:spPr>
          <a:xfrm>
            <a:off x="3749040" y="1691640"/>
            <a:ext cx="23774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1"/>
                </a:solidFill>
              </a:rPr>
              <a:t>[ ] %</a:t>
            </a:r>
            <a:endParaRPr lang="en-US" sz="4000" dirty="0"/>
          </a:p>
        </p:txBody>
      </p:sp>
      <p:sp>
        <p:nvSpPr>
          <p:cNvPr id="11" name="Text 8"/>
          <p:cNvSpPr txBox="1"/>
          <p:nvPr/>
        </p:nvSpPr>
        <p:spPr>
          <a:xfrm>
            <a:off x="3749040" y="2651760"/>
            <a:ext cx="2377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des personnes interrogées ont ce problème</a:t>
            </a:r>
            <a:endParaRPr lang="en-US" sz="1400" dirty="0"/>
          </a:p>
        </p:txBody>
      </p:sp>
      <p:sp>
        <p:nvSpPr>
          <p:cNvPr id="12" name="Text 9"/>
          <p:cNvSpPr txBox="1"/>
          <p:nvPr/>
        </p:nvSpPr>
        <p:spPr>
          <a:xfrm>
            <a:off x="3749040" y="3429000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accent6"/>
                </a:solidFill>
              </a:rPr>
              <a:t>(ton questionnaire, [nombre] réponses)</a:t>
            </a:r>
            <a:endParaRPr lang="en-US" sz="1000" dirty="0"/>
          </a:p>
        </p:txBody>
      </p:sp>
      <p:sp>
        <p:nvSpPr>
          <p:cNvPr id="13" name="Text 10"/>
          <p:cNvSpPr txBox="1"/>
          <p:nvPr/>
        </p:nvSpPr>
        <p:spPr>
          <a:xfrm>
            <a:off x="6355080" y="1691640"/>
            <a:ext cx="23774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1"/>
                </a:solidFill>
              </a:rPr>
              <a:t>[nombre]</a:t>
            </a:r>
            <a:endParaRPr lang="en-US" sz="4000" dirty="0"/>
          </a:p>
        </p:txBody>
      </p:sp>
      <p:sp>
        <p:nvSpPr>
          <p:cNvPr id="14" name="Text 11"/>
          <p:cNvSpPr txBox="1"/>
          <p:nvPr/>
        </p:nvSpPr>
        <p:spPr>
          <a:xfrm>
            <a:off x="6355080" y="2651760"/>
            <a:ext cx="2377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clients visés la première année</a:t>
            </a:r>
            <a:endParaRPr lang="en-US" sz="1400" dirty="0"/>
          </a:p>
        </p:txBody>
      </p:sp>
      <p:sp>
        <p:nvSpPr>
          <p:cNvPr id="15" name="Text 12"/>
          <p:cNvSpPr txBox="1"/>
          <p:nvPr/>
        </p:nvSpPr>
        <p:spPr>
          <a:xfrm>
            <a:off x="6355080" y="3429000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accent6"/>
                </a:solidFill>
              </a:rPr>
              <a:t>(ton prévisionnel)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0916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uméro"/>
          <p:cNvSpPr/>
          <p:nvPr/>
        </p:nvSpPr>
        <p:spPr>
          <a:xfrm>
            <a:off x="457200" y="384048"/>
            <a:ext cx="502920" cy="5029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8404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5</a:t>
            </a:r>
            <a:endParaRPr lang="en-US" sz="16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1143000" y="320040"/>
            <a:ext cx="7543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Ce que disent tes futurs clients</a:t>
            </a:r>
            <a:endParaRPr lang="en-US" sz="2800" dirty="0"/>
          </a:p>
        </p:txBody>
      </p:sp>
      <p:sp>
        <p:nvSpPr>
          <p:cNvPr id="5" name="Text 0"/>
          <p:cNvSpPr/>
          <p:nvPr>
            <p:ph idx="101" type="body" hasCustomPrompt="1"/>
          </p:nvPr>
        </p:nvSpPr>
        <p:spPr>
          <a:xfrm>
            <a:off x="1143000" y="914400"/>
            <a:ext cx="7543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i="1" dirty="0">
                <a:solidFill>
                  <a:schemeClr val="accent6"/>
                </a:solidFill>
              </a:rPr>
              <a:t>Les preuves que le besoin existe : entretiens, précommandes, premiers clients, devis signés.</a:t>
            </a:r>
            <a:endParaRPr lang="en-US" sz="1100" dirty="0"/>
          </a:p>
        </p:txBody>
      </p:sp>
      <p:sp>
        <p:nvSpPr>
          <p:cNvPr id="7" name="Preuve entretiens"/>
          <p:cNvSpPr/>
          <p:nvPr/>
        </p:nvSpPr>
        <p:spPr>
          <a:xfrm>
            <a:off x="1143000" y="1508760"/>
            <a:ext cx="2377440" cy="2926080"/>
          </a:xfrm>
          <a:prstGeom prst="roundRect">
            <a:avLst>
              <a:gd name="adj" fmla="val 307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1325880" y="1645920"/>
            <a:ext cx="201168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2"/>
                </a:solidFill>
              </a:rPr>
              <a:t>[nombre] entretiens</a:t>
            </a:r>
            <a:endParaRPr lang="en-US" sz="14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accent1"/>
                </a:solidFill>
              </a:rPr>
              <a:t>« [phrase exacte] »</a:t>
            </a:r>
            <a:endParaRPr lang="en-US" sz="1400" dirty="0"/>
          </a:p>
        </p:txBody>
      </p:sp>
      <p:sp>
        <p:nvSpPr>
          <p:cNvPr id="9" name="Preuve questionnaire"/>
          <p:cNvSpPr/>
          <p:nvPr/>
        </p:nvSpPr>
        <p:spPr>
          <a:xfrm>
            <a:off x="3730752" y="1508760"/>
            <a:ext cx="2377440" cy="2926080"/>
          </a:xfrm>
          <a:prstGeom prst="roundRect">
            <a:avLst>
              <a:gd name="adj" fmla="val 307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3913632" y="1645920"/>
            <a:ext cx="201168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2"/>
                </a:solidFill>
              </a:rPr>
              <a:t>[nombre] réponses</a:t>
            </a:r>
            <a:endParaRPr lang="en-US" sz="14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accent1"/>
                </a:solidFill>
              </a:rPr>
              <a:t>[le chiffre clé de ton questionnaire]</a:t>
            </a:r>
            <a:endParaRPr lang="en-US" sz="1400" dirty="0"/>
          </a:p>
        </p:txBody>
      </p:sp>
      <p:sp>
        <p:nvSpPr>
          <p:cNvPr id="11" name="Preuve engagements"/>
          <p:cNvSpPr/>
          <p:nvPr/>
        </p:nvSpPr>
        <p:spPr>
          <a:xfrm>
            <a:off x="6309360" y="1508760"/>
            <a:ext cx="2377440" cy="2926080"/>
          </a:xfrm>
          <a:prstGeom prst="roundRect">
            <a:avLst>
              <a:gd name="adj" fmla="val 307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6492240" y="1645920"/>
            <a:ext cx="201168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2"/>
                </a:solidFill>
              </a:rPr>
              <a:t>[nombre] engagements</a:t>
            </a:r>
            <a:endParaRPr lang="en-US" sz="14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accent1"/>
                </a:solidFill>
              </a:rPr>
              <a:t>[précommandes, devis signés, liste d’attente]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0916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uméro"/>
          <p:cNvSpPr/>
          <p:nvPr/>
        </p:nvSpPr>
        <p:spPr>
          <a:xfrm>
            <a:off x="457200" y="384048"/>
            <a:ext cx="502920" cy="5029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8404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6</a:t>
            </a:r>
            <a:endParaRPr lang="en-US" sz="16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1143000" y="320040"/>
            <a:ext cx="7543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Les concurrents et ta différence</a:t>
            </a:r>
            <a:endParaRPr lang="en-US" sz="2800" dirty="0"/>
          </a:p>
        </p:txBody>
      </p:sp>
      <p:sp>
        <p:nvSpPr>
          <p:cNvPr id="5" name="Text 0"/>
          <p:cNvSpPr/>
          <p:nvPr>
            <p:ph idx="101" type="body" hasCustomPrompt="1"/>
          </p:nvPr>
        </p:nvSpPr>
        <p:spPr>
          <a:xfrm>
            <a:off x="1143000" y="914400"/>
            <a:ext cx="7543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i="1" dirty="0">
                <a:solidFill>
                  <a:schemeClr val="accent6"/>
                </a:solidFill>
              </a:rPr>
              <a:t>Qui d’autre répond à ce besoin, à quel prix, et ce qui te distingue. Ne dis jamais « je n’ai pas de concurrent ».</a:t>
            </a:r>
            <a:endParaRPr lang="en-US" sz="1100" dirty="0"/>
          </a:p>
        </p:txBody>
      </p:sp>
      <p:graphicFrame>
        <p:nvGraphicFramePr>
          <p:cNvPr id="7" name="Tableau concurrents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1143000" y="1554480"/>
          <a:ext cx="7543800" cy="914400"/>
        </p:xfrm>
        <a:graphic>
          <a:graphicData uri="http://schemas.openxmlformats.org/drawingml/2006/table">
            <a:tbl>
              <a:tblPr/>
              <a:tblGrid>
                <a:gridCol w="2194560"/>
                <a:gridCol w="1783080"/>
                <a:gridCol w="1783080"/>
                <a:gridCol w="1783080"/>
              </a:tblGrid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300" dirty="0"/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[Concurrent A]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[Concurrent B]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[Ton projet]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Prix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[ ] €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[ ] €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[ ] €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Pour qui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[ ]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[ ]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[ ]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Point fort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[ ]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[ ]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[ ]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Ce qui manque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[ ]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[ ]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—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0916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uméro"/>
          <p:cNvSpPr/>
          <p:nvPr/>
        </p:nvSpPr>
        <p:spPr>
          <a:xfrm>
            <a:off x="457200" y="384048"/>
            <a:ext cx="502920" cy="5029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8404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7</a:t>
            </a:r>
            <a:endParaRPr lang="en-US" sz="16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1143000" y="320040"/>
            <a:ext cx="7543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Comment tu gagnes de l’argent</a:t>
            </a:r>
            <a:endParaRPr lang="en-US" sz="2800" dirty="0"/>
          </a:p>
        </p:txBody>
      </p:sp>
      <p:sp>
        <p:nvSpPr>
          <p:cNvPr id="5" name="Text 0"/>
          <p:cNvSpPr/>
          <p:nvPr>
            <p:ph idx="101" type="body" hasCustomPrompt="1"/>
          </p:nvPr>
        </p:nvSpPr>
        <p:spPr>
          <a:xfrm>
            <a:off x="1143000" y="914400"/>
            <a:ext cx="7543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i="1" dirty="0">
                <a:solidFill>
                  <a:schemeClr val="accent6"/>
                </a:solidFill>
              </a:rPr>
              <a:t>Qui paie, combien, comment et quand. Repris de ton business model.</a:t>
            </a:r>
            <a:endParaRPr lang="en-US" sz="1100" dirty="0"/>
          </a:p>
        </p:txBody>
      </p:sp>
      <p:sp>
        <p:nvSpPr>
          <p:cNvPr id="7" name="Chiffre 1"/>
          <p:cNvSpPr/>
          <p:nvPr/>
        </p:nvSpPr>
        <p:spPr>
          <a:xfrm>
            <a:off x="1143000" y="1600200"/>
            <a:ext cx="2377440" cy="1828800"/>
          </a:xfrm>
          <a:prstGeom prst="roundRect">
            <a:avLst>
              <a:gd name="adj" fmla="val 4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1280160" y="1783080"/>
            <a:ext cx="21031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</a:rPr>
              <a:t>[ ] € HT</a:t>
            </a:r>
            <a:endParaRPr lang="en-US" sz="2200" dirty="0"/>
          </a:p>
        </p:txBody>
      </p:sp>
      <p:sp>
        <p:nvSpPr>
          <p:cNvPr id="9" name="Text 6"/>
          <p:cNvSpPr txBox="1"/>
          <p:nvPr/>
        </p:nvSpPr>
        <p:spPr>
          <a:xfrm>
            <a:off x="1280160" y="274320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prix moyen d’une vente</a:t>
            </a:r>
            <a:endParaRPr lang="en-US" sz="1400" dirty="0"/>
          </a:p>
        </p:txBody>
      </p:sp>
      <p:sp>
        <p:nvSpPr>
          <p:cNvPr id="10" name="Chiffre 2"/>
          <p:cNvSpPr/>
          <p:nvPr/>
        </p:nvSpPr>
        <p:spPr>
          <a:xfrm>
            <a:off x="3749040" y="1600200"/>
            <a:ext cx="2377440" cy="1828800"/>
          </a:xfrm>
          <a:prstGeom prst="roundRect">
            <a:avLst>
              <a:gd name="adj" fmla="val 4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3886200" y="1783080"/>
            <a:ext cx="21031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</a:rPr>
              <a:t>[à l’unité, au forfait…]</a:t>
            </a:r>
            <a:endParaRPr lang="en-US" sz="2200" dirty="0"/>
          </a:p>
        </p:txBody>
      </p:sp>
      <p:sp>
        <p:nvSpPr>
          <p:cNvPr id="12" name="Text 9"/>
          <p:cNvSpPr txBox="1"/>
          <p:nvPr/>
        </p:nvSpPr>
        <p:spPr>
          <a:xfrm>
            <a:off x="3886200" y="274320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mode de paiement</a:t>
            </a:r>
            <a:endParaRPr lang="en-US" sz="1400" dirty="0"/>
          </a:p>
        </p:txBody>
      </p:sp>
      <p:sp>
        <p:nvSpPr>
          <p:cNvPr id="13" name="Chiffre 3"/>
          <p:cNvSpPr/>
          <p:nvPr/>
        </p:nvSpPr>
        <p:spPr>
          <a:xfrm>
            <a:off x="6355080" y="1600200"/>
            <a:ext cx="2377440" cy="1828800"/>
          </a:xfrm>
          <a:prstGeom prst="roundRect">
            <a:avLst>
              <a:gd name="adj" fmla="val 4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6492240" y="1783080"/>
            <a:ext cx="21031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</a:rPr>
              <a:t>[ ] €</a:t>
            </a:r>
            <a:endParaRPr lang="en-US" sz="2200" dirty="0"/>
          </a:p>
        </p:txBody>
      </p:sp>
      <p:sp>
        <p:nvSpPr>
          <p:cNvPr id="15" name="Text 12"/>
          <p:cNvSpPr txBox="1"/>
          <p:nvPr/>
        </p:nvSpPr>
        <p:spPr>
          <a:xfrm>
            <a:off x="6492240" y="274320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marge sur chaque vente</a:t>
            </a:r>
            <a:endParaRPr lang="en-US" sz="1400" dirty="0"/>
          </a:p>
        </p:txBody>
      </p:sp>
      <p:sp>
        <p:nvSpPr>
          <p:cNvPr id="16" name="Text 13"/>
          <p:cNvSpPr txBox="1"/>
          <p:nvPr/>
        </p:nvSpPr>
        <p:spPr>
          <a:xfrm>
            <a:off x="1143000" y="3749040"/>
            <a:ext cx="7543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6"/>
                </a:solidFill>
              </a:rPr>
              <a:t>Prochaines offres, plus tard : [ ]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0916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uméro"/>
          <p:cNvSpPr/>
          <p:nvPr/>
        </p:nvSpPr>
        <p:spPr>
          <a:xfrm>
            <a:off x="457200" y="384048"/>
            <a:ext cx="502920" cy="5029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8404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8</a:t>
            </a:r>
            <a:endParaRPr lang="en-US" sz="16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1143000" y="320040"/>
            <a:ext cx="7543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Comment tu trouves tes clients</a:t>
            </a:r>
            <a:endParaRPr lang="en-US" sz="2800" dirty="0"/>
          </a:p>
        </p:txBody>
      </p:sp>
      <p:sp>
        <p:nvSpPr>
          <p:cNvPr id="5" name="Text 0"/>
          <p:cNvSpPr/>
          <p:nvPr>
            <p:ph idx="101" type="body" hasCustomPrompt="1"/>
          </p:nvPr>
        </p:nvSpPr>
        <p:spPr>
          <a:xfrm>
            <a:off x="1143000" y="914400"/>
            <a:ext cx="7543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i="1" dirty="0">
                <a:solidFill>
                  <a:schemeClr val="accent6"/>
                </a:solidFill>
              </a:rPr>
              <a:t>Les trois actions principales de ta première année, avec leur budget et ce que tu en attends.</a:t>
            </a:r>
            <a:endParaRPr lang="en-US" sz="1100" dirty="0"/>
          </a:p>
        </p:txBody>
      </p:sp>
      <p:sp>
        <p:nvSpPr>
          <p:cNvPr id="7" name="Étape 1"/>
          <p:cNvSpPr/>
          <p:nvPr/>
        </p:nvSpPr>
        <p:spPr>
          <a:xfrm>
            <a:off x="1143000" y="1600200"/>
            <a:ext cx="411480" cy="41148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1143000" y="160020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1</a:t>
            </a:r>
            <a:endParaRPr lang="en-US" sz="1400" dirty="0"/>
          </a:p>
        </p:txBody>
      </p:sp>
      <p:sp>
        <p:nvSpPr>
          <p:cNvPr id="9" name="Text 6"/>
          <p:cNvSpPr txBox="1"/>
          <p:nvPr/>
        </p:nvSpPr>
        <p:spPr>
          <a:xfrm>
            <a:off x="1143000" y="2148840"/>
            <a:ext cx="237744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chemeClr val="accent6"/>
                </a:solidFill>
              </a:rPr>
              <a:t>Mois [ ] à [ ]</a:t>
            </a:r>
            <a:endParaRPr lang="en-US" sz="11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chemeClr val="tx2"/>
                </a:solidFill>
              </a:rPr>
              <a:t>[Action]</a:t>
            </a:r>
            <a:endParaRPr lang="en-US" sz="11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Budget : [ ] €</a:t>
            </a:r>
            <a:endParaRPr lang="en-US" sz="11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Attendu : [ ] clients</a:t>
            </a:r>
            <a:endParaRPr lang="en-US" sz="1100" dirty="0"/>
          </a:p>
        </p:txBody>
      </p:sp>
      <p:sp>
        <p:nvSpPr>
          <p:cNvPr id="10" name="Étape 2"/>
          <p:cNvSpPr/>
          <p:nvPr/>
        </p:nvSpPr>
        <p:spPr>
          <a:xfrm>
            <a:off x="3749040" y="1600200"/>
            <a:ext cx="411480" cy="41148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3749040" y="160020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2</a:t>
            </a:r>
            <a:endParaRPr lang="en-US" sz="1400" dirty="0"/>
          </a:p>
        </p:txBody>
      </p:sp>
      <p:sp>
        <p:nvSpPr>
          <p:cNvPr id="12" name="Text 9"/>
          <p:cNvSpPr txBox="1"/>
          <p:nvPr/>
        </p:nvSpPr>
        <p:spPr>
          <a:xfrm>
            <a:off x="3749040" y="2148840"/>
            <a:ext cx="237744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chemeClr val="accent6"/>
                </a:solidFill>
              </a:rPr>
              <a:t>Mois [ ] à [ ]</a:t>
            </a:r>
            <a:endParaRPr lang="en-US" sz="11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chemeClr val="tx2"/>
                </a:solidFill>
              </a:rPr>
              <a:t>[Action]</a:t>
            </a:r>
            <a:endParaRPr lang="en-US" sz="11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Budget : [ ] €</a:t>
            </a:r>
            <a:endParaRPr lang="en-US" sz="11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Attendu : [ ] clients</a:t>
            </a:r>
            <a:endParaRPr lang="en-US" sz="1100" dirty="0"/>
          </a:p>
        </p:txBody>
      </p:sp>
      <p:sp>
        <p:nvSpPr>
          <p:cNvPr id="13" name="Étape 3"/>
          <p:cNvSpPr/>
          <p:nvPr/>
        </p:nvSpPr>
        <p:spPr>
          <a:xfrm>
            <a:off x="6355080" y="1600200"/>
            <a:ext cx="411480" cy="41148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6355080" y="160020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3</a:t>
            </a:r>
            <a:endParaRPr lang="en-US" sz="1400" dirty="0"/>
          </a:p>
        </p:txBody>
      </p:sp>
      <p:sp>
        <p:nvSpPr>
          <p:cNvPr id="15" name="Text 12"/>
          <p:cNvSpPr txBox="1"/>
          <p:nvPr/>
        </p:nvSpPr>
        <p:spPr>
          <a:xfrm>
            <a:off x="6355080" y="2148840"/>
            <a:ext cx="237744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chemeClr val="accent6"/>
                </a:solidFill>
              </a:rPr>
              <a:t>Mois [ ] à [ ]</a:t>
            </a:r>
            <a:endParaRPr lang="en-US" sz="11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chemeClr val="tx2"/>
                </a:solidFill>
              </a:rPr>
              <a:t>[Action]</a:t>
            </a:r>
            <a:endParaRPr lang="en-US" sz="11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Budget : [ ] €</a:t>
            </a:r>
            <a:endParaRPr lang="en-US" sz="11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Attendu : [ ] clients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0916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uméro"/>
          <p:cNvSpPr/>
          <p:nvPr/>
        </p:nvSpPr>
        <p:spPr>
          <a:xfrm>
            <a:off x="457200" y="384048"/>
            <a:ext cx="502920" cy="5029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8404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9</a:t>
            </a:r>
            <a:endParaRPr lang="en-US" sz="16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1143000" y="320040"/>
            <a:ext cx="7543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Les chiffres sur 3 ans</a:t>
            </a:r>
            <a:endParaRPr lang="en-US" sz="2800" dirty="0"/>
          </a:p>
        </p:txBody>
      </p:sp>
      <p:sp>
        <p:nvSpPr>
          <p:cNvPr id="5" name="Text 0"/>
          <p:cNvSpPr/>
          <p:nvPr>
            <p:ph idx="101" type="body" hasCustomPrompt="1"/>
          </p:nvPr>
        </p:nvSpPr>
        <p:spPr>
          <a:xfrm>
            <a:off x="1143000" y="914400"/>
            <a:ext cx="7543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i="1" dirty="0">
                <a:solidFill>
                  <a:schemeClr val="accent6"/>
                </a:solidFill>
              </a:rPr>
              <a:t>Repris de ton prévisionnel. Remplace les valeurs du graphique par les tiennes (clic droit, « Modifier les données »).</a:t>
            </a:r>
            <a:endParaRPr lang="en-US" sz="1100" dirty="0"/>
          </a:p>
        </p:txBody>
      </p:sp>
      <p:graphicFrame>
        <p:nvGraphicFramePr>
          <p:cNvPr id="7" name="Graphique 3 ans" descr=""/>
          <p:cNvGraphicFramePr/>
          <p:nvPr/>
        </p:nvGraphicFramePr>
        <p:xfrm>
          <a:off x="1143000" y="1417320"/>
          <a:ext cx="4572000" cy="31089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8" name="Carte seuil"/>
          <p:cNvSpPr/>
          <p:nvPr/>
        </p:nvSpPr>
        <p:spPr>
          <a:xfrm>
            <a:off x="5989320" y="1417320"/>
            <a:ext cx="2697480" cy="1463040"/>
          </a:xfrm>
          <a:prstGeom prst="roundRect">
            <a:avLst>
              <a:gd name="adj" fmla="val 5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9" name="Text 5"/>
          <p:cNvSpPr txBox="1"/>
          <p:nvPr/>
        </p:nvSpPr>
        <p:spPr>
          <a:xfrm>
            <a:off x="6172200" y="1554480"/>
            <a:ext cx="2331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2"/>
                </a:solidFill>
              </a:rPr>
              <a:t>Seuil de rentabilité</a:t>
            </a:r>
            <a:endParaRPr lang="en-US" sz="14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accent1"/>
                </a:solidFill>
              </a:rPr>
              <a:t>[ ] € HT, atteint vers [mois]</a:t>
            </a:r>
            <a:endParaRPr lang="en-US" sz="1400" dirty="0"/>
          </a:p>
        </p:txBody>
      </p:sp>
      <p:sp>
        <p:nvSpPr>
          <p:cNvPr id="10" name="Carte rémunération"/>
          <p:cNvSpPr/>
          <p:nvPr/>
        </p:nvSpPr>
        <p:spPr>
          <a:xfrm>
            <a:off x="5989320" y="3063240"/>
            <a:ext cx="2697480" cy="1463040"/>
          </a:xfrm>
          <a:prstGeom prst="roundRect">
            <a:avLst>
              <a:gd name="adj" fmla="val 5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Text 7"/>
          <p:cNvSpPr txBox="1"/>
          <p:nvPr/>
        </p:nvSpPr>
        <p:spPr>
          <a:xfrm>
            <a:off x="6172200" y="3200400"/>
            <a:ext cx="2331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2"/>
                </a:solidFill>
              </a:rPr>
              <a:t>Ta rémunération</a:t>
            </a:r>
            <a:endParaRPr lang="en-US" sz="14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accent1"/>
                </a:solidFill>
              </a:rPr>
              <a:t>[ ] € l’année 1, prévue dans les charges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0916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uméro"/>
          <p:cNvSpPr/>
          <p:nvPr/>
        </p:nvSpPr>
        <p:spPr>
          <a:xfrm>
            <a:off x="457200" y="384048"/>
            <a:ext cx="502920" cy="5029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8404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10</a:t>
            </a:r>
            <a:endParaRPr lang="en-US" sz="16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1143000" y="320040"/>
            <a:ext cx="7543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Ce que tu demandes</a:t>
            </a:r>
            <a:endParaRPr lang="en-US" sz="2800" dirty="0"/>
          </a:p>
        </p:txBody>
      </p:sp>
      <p:sp>
        <p:nvSpPr>
          <p:cNvPr id="5" name="Text 0"/>
          <p:cNvSpPr/>
          <p:nvPr>
            <p:ph idx="101" type="body" hasCustomPrompt="1"/>
          </p:nvPr>
        </p:nvSpPr>
        <p:spPr>
          <a:xfrm>
            <a:off x="1143000" y="914400"/>
            <a:ext cx="7543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i="1" dirty="0">
                <a:solidFill>
                  <a:schemeClr val="accent6"/>
                </a:solidFill>
              </a:rPr>
              <a:t>Le besoin, l’argent déjà réuni, la somme demandée et son usage. Puis qui porte le projet.</a:t>
            </a:r>
            <a:endParaRPr lang="en-US" sz="1100" dirty="0"/>
          </a:p>
        </p:txBody>
      </p:sp>
      <p:sp>
        <p:nvSpPr>
          <p:cNvPr id="7" name="Carte besoin"/>
          <p:cNvSpPr/>
          <p:nvPr/>
        </p:nvSpPr>
        <p:spPr>
          <a:xfrm>
            <a:off x="1143000" y="1508760"/>
            <a:ext cx="36118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1325880" y="1645920"/>
            <a:ext cx="32461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2"/>
                </a:solidFill>
              </a:rPr>
              <a:t>Besoin total de départ</a:t>
            </a:r>
            <a:endParaRPr lang="en-US" sz="14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accent1"/>
                </a:solidFill>
              </a:rPr>
              <a:t>[ ] €, dont apport [ ] € et prêts obtenus [ ] €</a:t>
            </a:r>
            <a:endParaRPr lang="en-US" sz="1400" dirty="0"/>
          </a:p>
        </p:txBody>
      </p:sp>
      <p:sp>
        <p:nvSpPr>
          <p:cNvPr id="9" name="Carte demande"/>
          <p:cNvSpPr/>
          <p:nvPr/>
        </p:nvSpPr>
        <p:spPr>
          <a:xfrm>
            <a:off x="1143000" y="3063240"/>
            <a:ext cx="36118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1325880" y="3200400"/>
            <a:ext cx="32461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2"/>
                </a:solidFill>
              </a:rPr>
              <a:t>Ta demande</a:t>
            </a:r>
            <a:endParaRPr lang="en-US" sz="14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accent1"/>
                </a:solidFill>
              </a:rPr>
              <a:t>[montant] € pour [usage précis], d’ici [date]</a:t>
            </a:r>
            <a:endParaRPr lang="en-US" sz="1400" dirty="0"/>
          </a:p>
        </p:txBody>
      </p:sp>
      <p:sp>
        <p:nvSpPr>
          <p:cNvPr id="11" name="Carte équipe"/>
          <p:cNvSpPr/>
          <p:nvPr/>
        </p:nvSpPr>
        <p:spPr>
          <a:xfrm>
            <a:off x="5074920" y="1508760"/>
            <a:ext cx="3611880" cy="2971800"/>
          </a:xfrm>
          <a:prstGeom prst="roundRect">
            <a:avLst>
              <a:gd name="adj" fmla="val 246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5257800" y="1645920"/>
            <a:ext cx="3246120" cy="2697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2"/>
                </a:solidFill>
              </a:rPr>
              <a:t>Toi et ton équipe</a:t>
            </a:r>
            <a:endParaRPr lang="en-US" sz="14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accent1"/>
                </a:solidFill>
              </a:rPr>
              <a:t>[ton parcours en lien avec le projet] · [ce que tu apportes] · [ce qui te manque et comment tu le compenses]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0916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e Lab Entrepreneur">
  <a:themeElements>
    <a:clrScheme name="Le Lab Entrepreneur">
      <a:dk1>
        <a:srgbClr val="1E2B2A"/>
      </a:dk1>
      <a:lt1>
        <a:srgbClr val="FFFFFF"/>
      </a:lt1>
      <a:dk2>
        <a:srgbClr val="1F4D3A"/>
      </a:dk2>
      <a:lt2>
        <a:srgbClr val="EEF3EF"/>
      </a:lt2>
      <a:accent1>
        <a:srgbClr val="2F6B57"/>
      </a:accent1>
      <a:accent2>
        <a:srgbClr val="C08A3E"/>
      </a:accent2>
      <a:accent3>
        <a:srgbClr val="4A7571"/>
      </a:accent3>
      <a:accent4>
        <a:srgbClr val="8FB3A3"/>
      </a:accent4>
      <a:accent5>
        <a:srgbClr val="D9D9D9"/>
      </a:accent5>
      <a:accent6>
        <a:srgbClr val="595959"/>
      </a:accent6>
      <a:hlink>
        <a:srgbClr val="2F6B57"/>
      </a:hlink>
      <a:folHlink>
        <a:srgbClr val="4A7571"/>
      </a:folHlink>
    </a:clrScheme>
    <a:fontScheme name="Le Lab Entrepreneur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Pitch en 10 diapositives — modèle</dc:title>
  <dc:subject>PptxGenJS Presentation</dc:subject>
  <dc:creator>Le Lab Entrepreneur</dc:creator>
  <cp:lastModifiedBy>Le Lab Entrepreneur</cp:lastModifiedBy>
  <cp:revision>1</cp:revision>
  <dcterms:created xsi:type="dcterms:W3CDTF">2026-10-09T14:53:04Z</dcterms:created>
  <dcterms:modified xsi:type="dcterms:W3CDTF">2026-10-09T14:53:04Z</dcterms:modified>
</cp:coreProperties>
</file>